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59" r:id="rId4"/>
    <p:sldId id="257" r:id="rId5"/>
    <p:sldId id="278" r:id="rId6"/>
    <p:sldId id="280" r:id="rId7"/>
    <p:sldId id="265" r:id="rId8"/>
    <p:sldId id="276" r:id="rId9"/>
    <p:sldId id="267" r:id="rId10"/>
    <p:sldId id="268" r:id="rId11"/>
    <p:sldId id="271" r:id="rId12"/>
    <p:sldId id="272" r:id="rId13"/>
    <p:sldId id="270" r:id="rId14"/>
    <p:sldId id="263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FA"/>
    <a:srgbClr val="CA6CC6"/>
    <a:srgbClr val="CC3399"/>
    <a:srgbClr val="A103A1"/>
    <a:srgbClr val="D961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2C6A-61CA-4737-84A3-0F465FF4220A}" type="datetimeFigureOut">
              <a:rPr lang="sr-Latn-CS" smtClean="0"/>
              <a:pPr/>
              <a:t>11.9.2016.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889D-9A85-44E0-AB9C-489195E552D8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739211"/>
          </a:xfrm>
          <a:prstGeom prst="rect">
            <a:avLst/>
          </a:prstGeom>
          <a:solidFill>
            <a:srgbClr val="FA06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СРПСКИ УСТАНАК 1815</a:t>
            </a:r>
            <a:endParaRPr lang="sr-Latn-C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УЗРОК</a:t>
            </a:r>
            <a:r>
              <a:rPr lang="sr-Cyrl-RS" sz="2400" b="1" dirty="0" smtClean="0"/>
              <a:t>- </a:t>
            </a:r>
            <a:r>
              <a:rPr lang="sr-Cyrl-RS" sz="2400" b="1" dirty="0" smtClean="0">
                <a:solidFill>
                  <a:srgbClr val="FFFF00"/>
                </a:solidFill>
              </a:rPr>
              <a:t>зулуми Турака Сулејман-паше Скопљака</a:t>
            </a:r>
          </a:p>
          <a:p>
            <a:r>
              <a:rPr lang="sr-Cyrl-RS" sz="2400" b="1" dirty="0" smtClean="0"/>
              <a:t>( ...крштавање беба у кључалој води)</a:t>
            </a:r>
            <a:endParaRPr lang="sr-Latn-CS" sz="2400" b="1" dirty="0" smtClean="0"/>
          </a:p>
          <a:p>
            <a:r>
              <a:rPr lang="sr-Latn-CS" sz="2400" b="1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ПОВОД</a:t>
            </a:r>
            <a:r>
              <a:rPr lang="sr-Cyrl-RS" sz="2400" b="1" dirty="0" smtClean="0"/>
              <a:t>- </a:t>
            </a:r>
            <a:r>
              <a:rPr lang="sr-Cyrl-RS" sz="2400" b="1" dirty="0" smtClean="0">
                <a:solidFill>
                  <a:srgbClr val="FFFF00"/>
                </a:solidFill>
              </a:rPr>
              <a:t>турске одмазде за Хаџи-проданову буну 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r>
              <a:rPr lang="sr-Cyrl-RS" sz="2400" b="1" dirty="0" smtClean="0"/>
              <a:t>у</a:t>
            </a:r>
            <a:r>
              <a:rPr lang="sr-Latn-CS" sz="2400" b="1" dirty="0" smtClean="0"/>
              <a:t> </a:t>
            </a:r>
            <a:r>
              <a:rPr lang="sr-Cyrl-RS" sz="2400" b="1" dirty="0" smtClean="0"/>
              <a:t>јесен </a:t>
            </a:r>
            <a:r>
              <a:rPr lang="sr-Cyrl-RS" sz="2400" b="1" dirty="0" smtClean="0">
                <a:solidFill>
                  <a:srgbClr val="FFFF00"/>
                </a:solidFill>
              </a:rPr>
              <a:t>1814</a:t>
            </a:r>
            <a:r>
              <a:rPr lang="sr-Cyrl-RS" sz="2400" b="1" dirty="0" smtClean="0"/>
              <a:t>. у манастиру Трнава на Руднику, </a:t>
            </a:r>
            <a:endParaRPr lang="sr-Latn-CS" sz="2400" b="1" dirty="0" smtClean="0"/>
          </a:p>
          <a:p>
            <a:r>
              <a:rPr lang="sr-Cyrl-RS" sz="2400" b="1" dirty="0" smtClean="0"/>
              <a:t>300 талаца и кнез Милош заточени у Калемегдану , погубљен Станоје Главаш;</a:t>
            </a:r>
            <a:endParaRPr lang="sr-Latn-C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2795349"/>
            <a:ext cx="84604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C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Народни прваци </a:t>
            </a:r>
            <a:r>
              <a:rPr lang="sr-Cyrl-CS" sz="2400" dirty="0" smtClean="0"/>
              <a:t>Танаско Рајић, Арсеније Лома, Тома Вучић Перишић, Милић Дринчић, Лазар Мутап...</a:t>
            </a:r>
            <a:r>
              <a:rPr lang="sr-Cyrl-RS" sz="2400" b="1" dirty="0" smtClean="0">
                <a:solidFill>
                  <a:srgbClr val="FFFF00"/>
                </a:solidFill>
              </a:rPr>
              <a:t>на почетку Цветне недеље </a:t>
            </a:r>
            <a:r>
              <a:rPr lang="sr-Cyrl-RS" sz="2400" b="1" dirty="0" smtClean="0">
                <a:solidFill>
                  <a:srgbClr val="FFFF00"/>
                </a:solidFill>
              </a:rPr>
              <a:t>1815</a:t>
            </a:r>
            <a:r>
              <a:rPr lang="sr-Latn-RS" sz="2400" b="1" dirty="0" smtClean="0">
                <a:solidFill>
                  <a:srgbClr val="FFFF00"/>
                </a:solidFill>
              </a:rPr>
              <a:t>.</a:t>
            </a:r>
            <a:r>
              <a:rPr lang="sr-Cyrl-R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/>
              <a:t>се састају </a:t>
            </a:r>
            <a:r>
              <a:rPr lang="sr-Cyrl-RS" sz="2400" dirty="0" smtClean="0">
                <a:solidFill>
                  <a:srgbClr val="FFFF00"/>
                </a:solidFill>
              </a:rPr>
              <a:t>под Милића брдом у </a:t>
            </a:r>
            <a:r>
              <a:rPr lang="sr-Cyrl-RS" sz="2400" b="1" dirty="0" smtClean="0">
                <a:solidFill>
                  <a:srgbClr val="FFFF00"/>
                </a:solidFill>
              </a:rPr>
              <a:t>Рудовцима</a:t>
            </a:r>
            <a:r>
              <a:rPr lang="sr-Cyrl-RS" sz="2400" dirty="0" smtClean="0"/>
              <a:t> код попа Ранка Митровића и </a:t>
            </a:r>
            <a:r>
              <a:rPr lang="sr-Cyrl-RS" sz="2400" b="1" dirty="0" smtClean="0">
                <a:solidFill>
                  <a:srgbClr val="FFFF00"/>
                </a:solidFill>
              </a:rPr>
              <a:t>доносе ОДЛУКУ</a:t>
            </a:r>
            <a:r>
              <a:rPr lang="sr-Cyrl-RS" sz="2400" dirty="0" smtClean="0"/>
              <a:t>: </a:t>
            </a:r>
            <a:endParaRPr lang="sr-Latn-CS" sz="2400" dirty="0" smtClean="0"/>
          </a:p>
          <a:p>
            <a:pPr lvl="0"/>
            <a:r>
              <a:rPr lang="sr-Latn-CS" sz="2400" dirty="0" smtClean="0"/>
              <a:t>-</a:t>
            </a:r>
            <a:r>
              <a:rPr lang="sr-Cyrl-RS" sz="2400" dirty="0" smtClean="0">
                <a:solidFill>
                  <a:srgbClr val="FFFF00"/>
                </a:solidFill>
              </a:rPr>
              <a:t>Да подигну устанак ,,чим гора озелени и врати се </a:t>
            </a:r>
            <a:r>
              <a:rPr lang="sr-Cyrl-RS" sz="2400" b="1" dirty="0" smtClean="0">
                <a:solidFill>
                  <a:srgbClr val="FFFF00"/>
                </a:solidFill>
              </a:rPr>
              <a:t>Милош</a:t>
            </a:r>
            <a:r>
              <a:rPr lang="sr-Cyrl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/>
              <a:t>(</a:t>
            </a:r>
            <a:r>
              <a:rPr lang="sr-Cyrl-RS" sz="2400" b="1" dirty="0" smtClean="0">
                <a:solidFill>
                  <a:srgbClr val="FFFF00"/>
                </a:solidFill>
              </a:rPr>
              <a:t>Обреновић</a:t>
            </a:r>
            <a:r>
              <a:rPr lang="sr-Cyrl-RS" sz="2400" dirty="0" smtClean="0"/>
              <a:t>)“ јер је он изабран за вођу</a:t>
            </a:r>
            <a:endParaRPr lang="sr-Latn-CS" sz="2400" dirty="0" smtClean="0"/>
          </a:p>
          <a:p>
            <a:pPr lvl="0"/>
            <a:r>
              <a:rPr lang="sr-Latn-CS" sz="2400" dirty="0" smtClean="0">
                <a:solidFill>
                  <a:srgbClr val="FFFF00"/>
                </a:solidFill>
              </a:rPr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Други српски устанак почиње </a:t>
            </a:r>
            <a:r>
              <a:rPr lang="sr-Cyrl-RS" sz="2400" dirty="0" smtClean="0"/>
              <a:t>на </a:t>
            </a:r>
            <a:r>
              <a:rPr lang="sr-Cyrl-RS" sz="2400" b="1" dirty="0" smtClean="0">
                <a:solidFill>
                  <a:srgbClr val="FFFF00"/>
                </a:solidFill>
              </a:rPr>
              <a:t>Цвети (23.04.1815) </a:t>
            </a:r>
            <a:r>
              <a:rPr lang="sr-Cyrl-RS" sz="2400" dirty="0" smtClean="0"/>
              <a:t>у </a:t>
            </a:r>
            <a:r>
              <a:rPr lang="sr-Latn-CS" sz="2400" dirty="0" smtClean="0"/>
              <a:t> </a:t>
            </a:r>
            <a:r>
              <a:rPr lang="sr-Cyrl-RS" sz="2400" dirty="0" smtClean="0"/>
              <a:t>месту </a:t>
            </a:r>
            <a:r>
              <a:rPr lang="sr-Cyrl-RS" sz="2400" b="1" dirty="0" smtClean="0">
                <a:solidFill>
                  <a:srgbClr val="FFFF00"/>
                </a:solidFill>
              </a:rPr>
              <a:t>Таков</a:t>
            </a:r>
            <a:r>
              <a:rPr lang="sr-Latn-RS" sz="2400" b="1" dirty="0" smtClean="0">
                <a:solidFill>
                  <a:srgbClr val="FFFF00"/>
                </a:solidFill>
              </a:rPr>
              <a:t>o</a:t>
            </a:r>
            <a:r>
              <a:rPr lang="sr-Cyrl-RS" sz="2400" dirty="0" smtClean="0"/>
              <a:t>, на вашару крај цркве брвнаре речима кнеза Милоша</a:t>
            </a:r>
            <a:r>
              <a:rPr lang="sr-Cyrl-RS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sr-Latn-C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r-Latn-CS" sz="2400" dirty="0" smtClean="0"/>
              <a:t>-</a:t>
            </a:r>
            <a:r>
              <a:rPr lang="sr-Cyrl-RS" sz="2400" dirty="0" smtClean="0"/>
              <a:t>,,</a:t>
            </a:r>
            <a:r>
              <a:rPr lang="sr-Cyrl-RS" sz="2400" b="1" dirty="0" smtClean="0">
                <a:solidFill>
                  <a:srgbClr val="FFFF00"/>
                </a:solidFill>
              </a:rPr>
              <a:t>Ево мене, а ето вама рата с </a:t>
            </a:r>
            <a:r>
              <a:rPr lang="sr-Latn-CS" sz="2400" b="1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</a:rPr>
              <a:t>Турцим</a:t>
            </a:r>
            <a:r>
              <a:rPr lang="sr-Cyrl-RS" sz="2400" dirty="0" smtClean="0">
                <a:solidFill>
                  <a:srgbClr val="FFFF00"/>
                </a:solidFill>
              </a:rPr>
              <a:t>а!</a:t>
            </a:r>
            <a:r>
              <a:rPr lang="sr-Cyrl-RS" sz="2400" dirty="0" smtClean="0"/>
              <a:t>“ а затим поделио задатке у складу са планом устанка</a:t>
            </a:r>
            <a:endParaRPr lang="sr-Latn-CS" sz="2400" dirty="0" smtClean="0"/>
          </a:p>
          <a:p>
            <a:endParaRPr lang="sr-Latn-CS" dirty="0"/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316416" y="6237312"/>
            <a:ext cx="827584" cy="620688"/>
          </a:xfrm>
          <a:prstGeom prst="actionButtonForwardNext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 descr="http://i38.tinypic.com/whjr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04664"/>
            <a:ext cx="1619672" cy="1456556"/>
          </a:xfrm>
          <a:prstGeom prst="rect">
            <a:avLst/>
          </a:prstGeom>
          <a:noFill/>
        </p:spPr>
      </p:pic>
      <p:pic>
        <p:nvPicPr>
          <p:cNvPr id="1030" name="Picture 6" descr="http://www.cacak.org.rs/userfiles/images/Verski%20Turizam/Trna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2132856"/>
            <a:ext cx="4176464" cy="2552329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6876256" y="1340768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84568" y="42930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Трнава </a:t>
            </a:r>
            <a:endParaRPr lang="en-US" sz="2000" b="1" dirty="0"/>
          </a:p>
        </p:txBody>
      </p:sp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 -0.01295 L -0.50694 -0.0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232 L -0.46076 0.0046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f/%D0%9C%D0%B0%D0%BD%D0%B0%D1%81%D1%82%D0%B8%D1%80_%D0%9F%D0%BE%D0%BA%D0%B0%D1%98%D0%BD%D0%B8%D1%86%D0%B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Црква  ,,Покајница”-подигао  Карађорђев кум убица Вујица Вулићевић у Радовањском Лугу код Смедеревске плане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sr-Cyrl-RS" sz="2400" b="1" dirty="0" smtClean="0"/>
          </a:p>
        </p:txBody>
      </p:sp>
    </p:spTree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ap1/v/t1.0-9/11048708_603064109824149_9183609937263362656_n.jpg?oh=0cbb4ee16955bb621c6aaff1d8af1aa9&amp;oe=55D62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416824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3813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Таковски устанак, уље на платну Ђуре Јакшића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pf1/v/t1.0-9/20887_603063786490848_5890898813866097140_n.jpg?oh=58ef971f10019df86b46de1c22ffbde5&amp;oe=559EEA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8132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Таковски устанак, слика Винцента Кацлера из 1882. године.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ak.fbcdn.net/sphotos-c.ak/hphotos-ak-xfa1/v/t1.0-9/10606479_570670959702000_7960171885466013227_n.jpg?oh=61283b74c015e6e7254d910eba64c4af&amp;oe=5576282D&amp;__gda__=1438225179_2181ed45169524e5bbaf52fa5fa34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0"/>
            <a:ext cx="5616623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44208" y="260648"/>
            <a:ext cx="269979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нез</a:t>
            </a: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Милош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</a:t>
            </a:r>
            <a:endParaRPr lang="sr-Cyrl-R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endParaRPr lang="sr-Cyrl-RS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овић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A6CC6"/>
            </a:gs>
            <a:gs pos="84000">
              <a:srgbClr val="D961C8"/>
            </a:gs>
            <a:gs pos="100000">
              <a:srgbClr val="A103A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908720"/>
            <a:ext cx="4176464" cy="83099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solidFill>
                  <a:srgbClr val="CA6CC6"/>
                </a:solidFill>
                <a:latin typeface="BatangChe" pitchFamily="49" charset="-127"/>
                <a:ea typeface="BatangChe" pitchFamily="49" charset="-127"/>
              </a:rPr>
              <a:t>Аутор:</a:t>
            </a:r>
            <a:endParaRPr lang="sr-Latn-CS" sz="4800" dirty="0">
              <a:solidFill>
                <a:srgbClr val="CA6CC6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Rounded Rectangle 2"/>
          <p:cNvSpPr/>
          <p:nvPr/>
        </p:nvSpPr>
        <p:spPr>
          <a:xfrm rot="21378185">
            <a:off x="1752286" y="3345926"/>
            <a:ext cx="6424769" cy="2087218"/>
          </a:xfrm>
          <a:prstGeom prst="roundRect">
            <a:avLst>
              <a:gd name="adj" fmla="val 29226"/>
            </a:avLst>
          </a:prstGeom>
          <a:solidFill>
            <a:srgbClr val="A103A1"/>
          </a:solidFill>
          <a:ln>
            <a:solidFill>
              <a:srgbClr val="FA06F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CA6CC6"/>
                </a:solidFill>
              </a:rPr>
              <a:t>Душка Максимовић</a:t>
            </a:r>
            <a:endParaRPr lang="sr-Latn-CS" sz="3200" dirty="0">
              <a:solidFill>
                <a:srgbClr val="CA6CC6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2051720" y="260648"/>
            <a:ext cx="4752528" cy="720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FFFF00"/>
                </a:solidFill>
              </a:rPr>
              <a:t>ТАКОВСКИ УСТАНАК</a:t>
            </a:r>
            <a:endParaRPr lang="sr-Latn-CS" dirty="0">
              <a:solidFill>
                <a:srgbClr val="FFFF00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04448" y="6381328"/>
            <a:ext cx="539552" cy="476672"/>
          </a:xfrm>
          <a:prstGeom prst="actionButtonForwardNext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2267744" y="630932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Таковски устанак-Паја Јовановић </a:t>
            </a:r>
            <a:endParaRPr lang="en-US" sz="2400" b="1" dirty="0"/>
          </a:p>
        </p:txBody>
      </p:sp>
      <p:pic>
        <p:nvPicPr>
          <p:cNvPr id="3074" name="Picture 2" descr="http://upload.wikimedia.org/wikipedia/sr/archive/8/86/20140216143636!Drugi_srpski_usta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600" dirty="0" smtClean="0"/>
              <a:t>-</a:t>
            </a:r>
            <a:r>
              <a:rPr lang="sr-Cyrl-RS" sz="2600" b="1" dirty="0" smtClean="0">
                <a:solidFill>
                  <a:srgbClr val="FFFF00"/>
                </a:solidFill>
              </a:rPr>
              <a:t>Милошев план устанка</a:t>
            </a:r>
            <a:r>
              <a:rPr lang="sr-Cyrl-RS" sz="2600" dirty="0" smtClean="0"/>
              <a:t>: са ослонцем на планину Рудник ослободити центар Београдског пашалука: Рудничку, Чачанску и Крагујевачку нахију а затим преговарати о аутономији</a:t>
            </a:r>
            <a:endParaRPr lang="sr-Latn-CS" sz="2600" dirty="0" smtClean="0"/>
          </a:p>
          <a:p>
            <a:pPr lvl="0"/>
            <a:r>
              <a:rPr lang="sr-Cyrl-RS" sz="2600" dirty="0" smtClean="0"/>
              <a:t>-</a:t>
            </a:r>
            <a:r>
              <a:rPr lang="sr-Cyrl-RS" sz="2600" b="1" dirty="0" smtClean="0">
                <a:solidFill>
                  <a:srgbClr val="FFFF00"/>
                </a:solidFill>
              </a:rPr>
              <a:t>План је реализован за мање од 3 месеца</a:t>
            </a:r>
            <a:endParaRPr lang="sr-Latn-CS" sz="2600" b="1" dirty="0" smtClean="0">
              <a:solidFill>
                <a:srgbClr val="FFFF00"/>
              </a:solidFill>
            </a:endParaRPr>
          </a:p>
          <a:p>
            <a:pPr lvl="0"/>
            <a:r>
              <a:rPr lang="sr-Cyrl-RS" sz="2600" dirty="0" smtClean="0"/>
              <a:t>-</a:t>
            </a:r>
            <a:r>
              <a:rPr lang="sr-Cyrl-RS" sz="2600" b="1" dirty="0" smtClean="0">
                <a:solidFill>
                  <a:srgbClr val="FFFF00"/>
                </a:solidFill>
              </a:rPr>
              <a:t>Највећ</a:t>
            </a:r>
            <a:r>
              <a:rPr lang="sr-Latn-CS" sz="2600" b="1" dirty="0" smtClean="0">
                <a:solidFill>
                  <a:srgbClr val="FFFF00"/>
                </a:solidFill>
              </a:rPr>
              <a:t>e</a:t>
            </a:r>
            <a:r>
              <a:rPr lang="sr-Cyrl-RS" sz="2600" b="1" dirty="0" smtClean="0">
                <a:solidFill>
                  <a:srgbClr val="FFFF00"/>
                </a:solidFill>
              </a:rPr>
              <a:t> борб</a:t>
            </a:r>
            <a:r>
              <a:rPr lang="sr-Latn-CS" sz="2600" b="1" dirty="0" smtClean="0">
                <a:solidFill>
                  <a:srgbClr val="FFFF00"/>
                </a:solidFill>
              </a:rPr>
              <a:t>e</a:t>
            </a:r>
            <a:r>
              <a:rPr lang="sr-Cyrl-RS" sz="2600" b="1" dirty="0" smtClean="0">
                <a:solidFill>
                  <a:srgbClr val="FFFF00"/>
                </a:solidFill>
              </a:rPr>
              <a:t> вођене су месец дана на брду Љубићу </a:t>
            </a:r>
            <a:endParaRPr lang="sr-Latn-CS" sz="2600" b="1" dirty="0" smtClean="0">
              <a:solidFill>
                <a:srgbClr val="FFFF00"/>
              </a:solidFill>
            </a:endParaRPr>
          </a:p>
          <a:p>
            <a:pPr lvl="0"/>
            <a:r>
              <a:rPr lang="sr-Cyrl-RS" sz="2600" dirty="0" smtClean="0">
                <a:solidFill>
                  <a:srgbClr val="FFFF00"/>
                </a:solidFill>
              </a:rPr>
              <a:t>под командом Танаска Рајића</a:t>
            </a:r>
            <a:r>
              <a:rPr lang="sr-Latn-CS" sz="2600" dirty="0" smtClean="0">
                <a:solidFill>
                  <a:srgbClr val="FFFF00"/>
                </a:solidFill>
              </a:rPr>
              <a:t> </a:t>
            </a:r>
            <a:r>
              <a:rPr lang="sr-Cyrl-RS" sz="2600" dirty="0" smtClean="0"/>
              <a:t>( гине крај топа) </a:t>
            </a:r>
            <a:r>
              <a:rPr lang="sr-Cyrl-RS" sz="2600" dirty="0" smtClean="0">
                <a:solidFill>
                  <a:srgbClr val="FFFF00"/>
                </a:solidFill>
              </a:rPr>
              <a:t>за Чачак</a:t>
            </a:r>
            <a:endParaRPr lang="sr-Latn-CS" sz="2600" dirty="0" smtClean="0">
              <a:solidFill>
                <a:srgbClr val="FFFF00"/>
              </a:solidFill>
            </a:endParaRPr>
          </a:p>
          <a:p>
            <a:pPr lvl="0"/>
            <a:r>
              <a:rPr lang="sr-Cyrl-RS" sz="2600" dirty="0" smtClean="0"/>
              <a:t>-За то време кнез Милош са Петром Молером и Павлом Цукићем са трешњевим топовима и ,, домузурабама“ истерује Турке из </a:t>
            </a:r>
            <a:r>
              <a:rPr lang="sr-Cyrl-RS" sz="2600" dirty="0" smtClean="0">
                <a:solidFill>
                  <a:srgbClr val="FFFF00"/>
                </a:solidFill>
              </a:rPr>
              <a:t>Ваљева</a:t>
            </a:r>
            <a:r>
              <a:rPr lang="sr-Cyrl-RS" sz="2600" dirty="0" smtClean="0"/>
              <a:t> и </a:t>
            </a:r>
            <a:r>
              <a:rPr lang="sr-Cyrl-RS" sz="2600" dirty="0" smtClean="0">
                <a:solidFill>
                  <a:srgbClr val="FFFF00"/>
                </a:solidFill>
              </a:rPr>
              <a:t>Палежа </a:t>
            </a:r>
            <a:r>
              <a:rPr lang="sr-Cyrl-RS" sz="2600" dirty="0" smtClean="0"/>
              <a:t>( Обреновац) </a:t>
            </a:r>
            <a:endParaRPr lang="sr-Latn-CS" sz="2600" dirty="0" smtClean="0"/>
          </a:p>
          <a:p>
            <a:pPr lvl="0"/>
            <a:r>
              <a:rPr lang="sr-Cyrl-RS" sz="2600" dirty="0" smtClean="0"/>
              <a:t>-</a:t>
            </a:r>
            <a:r>
              <a:rPr lang="sr-Cyrl-RS" sz="2600" b="1" dirty="0" smtClean="0">
                <a:solidFill>
                  <a:srgbClr val="FFFF00"/>
                </a:solidFill>
              </a:rPr>
              <a:t>14.јула 1815. на Дубљу</a:t>
            </a:r>
            <a:r>
              <a:rPr lang="sr-Cyrl-RS" sz="2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600" dirty="0" smtClean="0"/>
              <a:t>код Шапца је спречен упад босанских </a:t>
            </a:r>
            <a:r>
              <a:rPr lang="sr-Latn-CS" sz="2600" dirty="0" smtClean="0"/>
              <a:t>T</a:t>
            </a:r>
            <a:r>
              <a:rPr lang="sr-Cyrl-RS" sz="2600" dirty="0" smtClean="0"/>
              <a:t>урака </a:t>
            </a:r>
            <a:r>
              <a:rPr lang="sr-Cyrl-RS" sz="2600" b="1" dirty="0" smtClean="0">
                <a:solidFill>
                  <a:srgbClr val="FFFF00"/>
                </a:solidFill>
              </a:rPr>
              <a:t>чиме се устанак завршава </a:t>
            </a:r>
            <a:r>
              <a:rPr lang="sr-Cyrl-RS" sz="2600" dirty="0" smtClean="0"/>
              <a:t>јер кнез Милош започиње преговоре са румелијским везиром Марашли-Али- пашом = Марашлија</a:t>
            </a:r>
            <a:endParaRPr lang="sr-Latn-CS" sz="2600" dirty="0" smtClean="0"/>
          </a:p>
          <a:p>
            <a:pPr lvl="0"/>
            <a:r>
              <a:rPr lang="sr-Cyrl-RS" sz="2600" dirty="0" smtClean="0"/>
              <a:t>-</a:t>
            </a:r>
            <a:r>
              <a:rPr lang="sr-Cyrl-RS" sz="2800" b="1" dirty="0" smtClean="0">
                <a:solidFill>
                  <a:srgbClr val="FFFF00"/>
                </a:solidFill>
              </a:rPr>
              <a:t>Споразум Милош- Марашлија :1</a:t>
            </a:r>
            <a:r>
              <a:rPr lang="sr-Latn-CS" sz="2800" b="1" dirty="0" smtClean="0">
                <a:solidFill>
                  <a:srgbClr val="FFFF00"/>
                </a:solidFill>
              </a:rPr>
              <a:t>8</a:t>
            </a:r>
            <a:r>
              <a:rPr lang="sr-Cyrl-RS" sz="2800" b="1" dirty="0" smtClean="0">
                <a:solidFill>
                  <a:srgbClr val="FFFF00"/>
                </a:solidFill>
              </a:rPr>
              <a:t>15</a:t>
            </a:r>
            <a:r>
              <a:rPr lang="sr-Cyrl-RS" sz="2600" dirty="0" smtClean="0">
                <a:solidFill>
                  <a:srgbClr val="FFFF00"/>
                </a:solidFill>
              </a:rPr>
              <a:t>. </a:t>
            </a:r>
            <a:r>
              <a:rPr lang="sr-Cyrl-RS" sz="2600" dirty="0" smtClean="0"/>
              <a:t>уводи се </a:t>
            </a:r>
            <a:r>
              <a:rPr lang="sr-Cyrl-RS" sz="2600" b="1" dirty="0" smtClean="0">
                <a:solidFill>
                  <a:srgbClr val="FFFF00"/>
                </a:solidFill>
              </a:rPr>
              <a:t>полуаутономија</a:t>
            </a:r>
            <a:r>
              <a:rPr lang="sr-Cyrl-RS" sz="2600" dirty="0" smtClean="0">
                <a:solidFill>
                  <a:srgbClr val="FFFF00"/>
                </a:solidFill>
              </a:rPr>
              <a:t> ( </a:t>
            </a:r>
            <a:r>
              <a:rPr lang="sr-Cyrl-RS" sz="2600" dirty="0" smtClean="0"/>
              <a:t>српско-турска управа, Милош влада Србима у селима а Марашлија Турцима у градовима)</a:t>
            </a:r>
            <a:endParaRPr lang="sr-Latn-CS" sz="2600" dirty="0" smtClean="0"/>
          </a:p>
          <a:p>
            <a:endParaRPr lang="sr-Latn-CS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8316416" y="6237312"/>
            <a:ext cx="827584" cy="620688"/>
          </a:xfrm>
          <a:prstGeom prst="actionButtonForwardNext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4" name="Action Button: Information 3">
            <a:hlinkClick r:id="" action="ppaction://hlinkshowjump?jump=nextslide" highlightClick="1"/>
          </p:cNvPr>
          <p:cNvSpPr/>
          <p:nvPr/>
        </p:nvSpPr>
        <p:spPr>
          <a:xfrm>
            <a:off x="7956376" y="836712"/>
            <a:ext cx="936104" cy="836712"/>
          </a:xfrm>
          <a:prstGeom prst="actionButtonInformation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2051720" y="61653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/>
              <a:t>К</a:t>
            </a:r>
            <a:r>
              <a:rPr lang="sr-Cyrl-RS" sz="2400" b="1" dirty="0" smtClean="0"/>
              <a:t>нез Милош Обренови</a:t>
            </a:r>
            <a:r>
              <a:rPr lang="sr-Cyrl-RS" sz="2400" dirty="0" smtClean="0"/>
              <a:t>ћ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Donut 3"/>
          <p:cNvSpPr/>
          <p:nvPr/>
        </p:nvSpPr>
        <p:spPr>
          <a:xfrm>
            <a:off x="3707904" y="3861048"/>
            <a:ext cx="144016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9330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Таково</a:t>
            </a:r>
            <a:endParaRPr lang="sr-Latn-C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71703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1815.</a:t>
            </a:r>
            <a:endParaRPr lang="sr-Latn-CS" sz="1600" dirty="0">
              <a:solidFill>
                <a:srgbClr val="FF000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11960" y="3717032"/>
            <a:ext cx="1656184" cy="432048"/>
          </a:xfrm>
          <a:prstGeom prst="donut">
            <a:avLst>
              <a:gd name="adj" fmla="val 11710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555776" y="4365104"/>
            <a:ext cx="1584176" cy="360040"/>
          </a:xfrm>
          <a:prstGeom prst="donut">
            <a:avLst>
              <a:gd name="adj" fmla="val 7065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15816" y="5733256"/>
            <a:ext cx="1728192" cy="288032"/>
          </a:xfrm>
          <a:prstGeom prst="donut">
            <a:avLst>
              <a:gd name="adj" fmla="val 372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763688" y="1124744"/>
            <a:ext cx="72008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0527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Дубље </a:t>
            </a:r>
            <a:endParaRPr lang="sr-Latn-C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4653136"/>
            <a:ext cx="1440160" cy="276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Љубић</a:t>
            </a:r>
            <a:endParaRPr lang="sr-Latn-CS" sz="12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43808" y="16288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4048" y="170080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720" y="3356992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00192" y="476672"/>
            <a:ext cx="2843808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7" name="TextBox 26"/>
          <p:cNvSpPr txBox="1"/>
          <p:nvPr/>
        </p:nvSpPr>
        <p:spPr>
          <a:xfrm>
            <a:off x="6372200" y="476672"/>
            <a:ext cx="27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  Други Српски Устанак</a:t>
            </a:r>
            <a:endParaRPr lang="sr-Latn-CS" dirty="0"/>
          </a:p>
        </p:txBody>
      </p:sp>
      <p:pic>
        <p:nvPicPr>
          <p:cNvPr id="1026" name="Picture 2" descr="C:\Users\osdudovica3\Desktop\II SRPSKI\milo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24944"/>
            <a:ext cx="563357" cy="816868"/>
          </a:xfrm>
          <a:prstGeom prst="rect">
            <a:avLst/>
          </a:prstGeom>
          <a:noFill/>
        </p:spPr>
      </p:pic>
      <p:pic>
        <p:nvPicPr>
          <p:cNvPr id="1027" name="Picture 3" descr="C:\Users\osdudovica3\Desktop\II SRPSKI\index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776287" cy="762000"/>
          </a:xfrm>
          <a:prstGeom prst="rect">
            <a:avLst/>
          </a:prstGeom>
          <a:noFill/>
        </p:spPr>
      </p:pic>
      <p:pic>
        <p:nvPicPr>
          <p:cNvPr id="1028" name="Picture 4" descr="C:\Users\osdudovica3\Desktop\II SRPSKI\images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844824"/>
            <a:ext cx="570669" cy="795933"/>
          </a:xfrm>
          <a:prstGeom prst="rect">
            <a:avLst/>
          </a:prstGeom>
          <a:noFill/>
        </p:spPr>
      </p:pic>
      <p:sp>
        <p:nvSpPr>
          <p:cNvPr id="20" name="Action Button: Home 19">
            <a:hlinkClick r:id="rId7" action="ppaction://hlinksldjump" highlightClick="1"/>
          </p:cNvPr>
          <p:cNvSpPr/>
          <p:nvPr/>
        </p:nvSpPr>
        <p:spPr>
          <a:xfrm>
            <a:off x="0" y="0"/>
            <a:ext cx="467544" cy="332656"/>
          </a:xfrm>
          <a:prstGeom prst="actionButtonHome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ransition spd="slow">
    <p:circl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1" grpId="0" animBg="1"/>
      <p:bldP spid="14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.ak.fbcdn.net/sphotos-c.ak/hphotos-ak-xfp1/v/t1.0-9/11013151_603064529824107_5673653972469799857_n.jpg?oh=f13e468241704c1b218b5410d818f990&amp;oe=55D15624&amp;__gda__=1439807661_ce48009e927708df25a93b543ea53b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391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53336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Танаско Рајић у боју на Љубићу 1815</a:t>
            </a:r>
            <a:r>
              <a:rPr lang="sr-Latn-R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vie.xx.fbcdn.net/hphotos-xpf1/v/t1.0-9/1898035_603064446490782_354467781845576707_n.jpg?oh=b6812b5f84efdfd56f19b09746f7bde9&amp;oe=55DAE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82905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522920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Погибија Танаска Рајића на топу</a:t>
            </a:r>
            <a:endParaRPr lang="en-US" dirty="0"/>
          </a:p>
        </p:txBody>
      </p:sp>
      <p:pic>
        <p:nvPicPr>
          <p:cNvPr id="26628" name="Picture 4" descr="https://scontent-vie.xx.fbcdn.net/hphotos-xfa1/v/t1.0-9/11178376_603064336490793_522591460357639323_n.jpg?oh=960d29f710d24923b25dd0cd64eb47ca&amp;oe=55CE59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456" y="332656"/>
            <a:ext cx="4896544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609329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Таковски устанак, рад Петра Убавкића.</a:t>
            </a:r>
            <a:endParaRPr lang="en-US" dirty="0"/>
          </a:p>
        </p:txBody>
      </p:sp>
    </p:spTree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1817</a:t>
            </a:r>
            <a:r>
              <a:rPr lang="sr-Cyrl-RS" sz="2400" b="1" dirty="0" smtClean="0"/>
              <a:t>: </a:t>
            </a:r>
            <a:r>
              <a:rPr lang="sr-Cyrl-RS" sz="2400" b="1" dirty="0" smtClean="0">
                <a:solidFill>
                  <a:srgbClr val="FFFF00"/>
                </a:solidFill>
              </a:rPr>
              <a:t>повратак и убиство Карађорђа</a:t>
            </a:r>
            <a:r>
              <a:rPr lang="sr-Cyrl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dirty="0" smtClean="0"/>
              <a:t>у селу </a:t>
            </a:r>
            <a:r>
              <a:rPr lang="sr-Cyrl-RS" sz="2400" b="1" dirty="0" smtClean="0">
                <a:solidFill>
                  <a:srgbClr val="FFFF00"/>
                </a:solidFill>
              </a:rPr>
              <a:t>Радовањски лу</a:t>
            </a:r>
            <a:r>
              <a:rPr lang="sr-Cyrl-RS" sz="2400" dirty="0" smtClean="0">
                <a:solidFill>
                  <a:srgbClr val="FFFF00"/>
                </a:solidFill>
              </a:rPr>
              <a:t>г</a:t>
            </a:r>
            <a:r>
              <a:rPr lang="sr-Cyrl-RS" sz="2400" dirty="0" smtClean="0"/>
              <a:t>, наредба кнеза Милоша и Марашлије.</a:t>
            </a:r>
            <a:r>
              <a:rPr lang="sr-Latn-CS" sz="2400" dirty="0" smtClean="0"/>
              <a:t> </a:t>
            </a:r>
            <a:endParaRPr lang="sr-Latn-CS" sz="2400" dirty="0" smtClean="0">
              <a:solidFill>
                <a:srgbClr val="92D050"/>
              </a:solidFill>
            </a:endParaRPr>
          </a:p>
          <a:p>
            <a:pPr lvl="0"/>
            <a:r>
              <a:rPr lang="sr-Cyrl-RS" sz="2400" dirty="0" smtClean="0"/>
              <a:t>-</a:t>
            </a:r>
            <a:r>
              <a:rPr lang="sr-Cyrl-RS" sz="2400" dirty="0" smtClean="0">
                <a:solidFill>
                  <a:srgbClr val="FFFF00"/>
                </a:solidFill>
              </a:rPr>
              <a:t>1817: народна скупштина  изабрала Милоша за наследног кнеза </a:t>
            </a:r>
            <a:r>
              <a:rPr lang="sr-Cyrl-RS" sz="2400" dirty="0" smtClean="0"/>
              <a:t>који наставља дипломатску борбу за аутономију дипломатским путем (преговори са султаном уз помоћ Русије и кесама дуката)</a:t>
            </a:r>
            <a:endParaRPr lang="sr-Latn-CS" sz="2400" dirty="0" smtClean="0"/>
          </a:p>
          <a:p>
            <a:pPr lvl="0"/>
            <a:r>
              <a:rPr lang="sr-Cyrl-RS" sz="2400" dirty="0" smtClean="0"/>
              <a:t>-</a:t>
            </a:r>
            <a:r>
              <a:rPr lang="sr-Cyrl-RS" sz="2800" b="1" dirty="0" smtClean="0">
                <a:solidFill>
                  <a:srgbClr val="FFFF00"/>
                </a:solidFill>
              </a:rPr>
              <a:t>1830. Србија добија аутономију Првим хатишерифом</a:t>
            </a:r>
            <a:endParaRPr lang="sr-Latn-CS" sz="2800" b="1" dirty="0" smtClean="0">
              <a:solidFill>
                <a:srgbClr val="FFFF00"/>
              </a:solidFill>
            </a:endParaRPr>
          </a:p>
          <a:p>
            <a:pPr lvl="0"/>
            <a:r>
              <a:rPr lang="sr-Cyrl-RS" sz="2400" dirty="0" smtClean="0"/>
              <a:t>-</a:t>
            </a:r>
            <a:r>
              <a:rPr lang="sr-Cyrl-RS" sz="2400" dirty="0" smtClean="0">
                <a:solidFill>
                  <a:srgbClr val="FFFF00"/>
                </a:solidFill>
              </a:rPr>
              <a:t>1830</a:t>
            </a:r>
            <a:r>
              <a:rPr lang="sr-Cyrl-RS" sz="2400" dirty="0" smtClean="0"/>
              <a:t>.посебним </a:t>
            </a:r>
            <a:r>
              <a:rPr lang="sr-Cyrl-RS" sz="2400" dirty="0" smtClean="0">
                <a:solidFill>
                  <a:srgbClr val="FFFF00"/>
                </a:solidFill>
              </a:rPr>
              <a:t>бератом Милош добија наследно кнежевско достојанство</a:t>
            </a:r>
            <a:endParaRPr lang="sr-Latn-CS" sz="2400" dirty="0" smtClean="0">
              <a:solidFill>
                <a:srgbClr val="FFFF00"/>
              </a:solidFill>
            </a:endParaRPr>
          </a:p>
          <a:p>
            <a:pPr lvl="0"/>
            <a:r>
              <a:rPr lang="sr-Cyrl-R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1833. Србија добија проширење за 6 нахија </a:t>
            </a:r>
            <a:r>
              <a:rPr lang="sr-Latn-RS" sz="2400" b="1" dirty="0" smtClean="0">
                <a:solidFill>
                  <a:srgbClr val="FFFF00"/>
                </a:solidFill>
              </a:rPr>
              <a:t>II</a:t>
            </a:r>
            <a:r>
              <a:rPr lang="sr-Cyrl-RS" sz="2400" b="1" dirty="0" smtClean="0">
                <a:solidFill>
                  <a:srgbClr val="FFFF00"/>
                </a:solidFill>
              </a:rPr>
              <a:t> хатишерифом</a:t>
            </a:r>
            <a:r>
              <a:rPr lang="sr-Cyrl-RS" sz="2400" b="1" dirty="0" smtClean="0"/>
              <a:t>: </a:t>
            </a:r>
          </a:p>
          <a:p>
            <a:pPr lvl="0"/>
            <a:r>
              <a:rPr lang="sr-Cyrl-RS" sz="2400" dirty="0" smtClean="0"/>
              <a:t>1. Неготинска,2. Црноречка, 3.Параћинска,4.Крушевачка, 5.Старовлашка и</a:t>
            </a:r>
            <a:r>
              <a:rPr lang="sr-Latn-CS" sz="2400" dirty="0" smtClean="0"/>
              <a:t> 6</a:t>
            </a:r>
            <a:r>
              <a:rPr lang="sr-Cyrl-RS" sz="2400" dirty="0" smtClean="0"/>
              <a:t>.Подрињска нахија; исељавање Турака из Србије осим из тзв. Царских градова: Београда, Шапца, Кладова, Смедерева, Ужица и Соко града.</a:t>
            </a:r>
            <a:endParaRPr lang="sr-Latn-CS" sz="2400" dirty="0" smtClean="0"/>
          </a:p>
          <a:p>
            <a:pPr lvl="0"/>
            <a:r>
              <a:rPr lang="sr-Cyrl-R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ХАТИШЕРИФ</a:t>
            </a:r>
            <a:r>
              <a:rPr lang="sr-Cyrl-RS" sz="2400" b="1" dirty="0" smtClean="0"/>
              <a:t>-највиши правни акт </a:t>
            </a:r>
            <a:r>
              <a:rPr lang="sr-Cyrl-RS" sz="2400" dirty="0" smtClean="0"/>
              <a:t>са потписом султана</a:t>
            </a:r>
            <a:endParaRPr lang="sr-Latn-CS" sz="2400" dirty="0" smtClean="0"/>
          </a:p>
          <a:p>
            <a:pPr lvl="0"/>
            <a:r>
              <a:rPr lang="sr-Cyrl-RS" sz="2400" dirty="0" smtClean="0"/>
              <a:t>-</a:t>
            </a:r>
            <a:r>
              <a:rPr lang="sr-Cyrl-RS" sz="2400" b="1" dirty="0" smtClean="0"/>
              <a:t>Берат-свечани хатишериф</a:t>
            </a:r>
            <a:endParaRPr lang="sr-Latn-RS" sz="2400" b="1" dirty="0" smtClean="0"/>
          </a:p>
          <a:p>
            <a:pPr lvl="0"/>
            <a:endParaRPr lang="sr-Latn-CS" sz="2400" dirty="0" smtClean="0"/>
          </a:p>
          <a:p>
            <a:pPr lvl="0"/>
            <a:r>
              <a:rPr lang="sr-Cyrl-RS" sz="2400" dirty="0" smtClean="0"/>
              <a:t>-</a:t>
            </a:r>
            <a:r>
              <a:rPr lang="sr-Cyrl-RS" sz="2400" b="1" dirty="0" smtClean="0">
                <a:solidFill>
                  <a:srgbClr val="FFFF00"/>
                </a:solidFill>
              </a:rPr>
              <a:t>Све хатишерифе потписао султан Махмуд 2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endParaRPr lang="sr-Latn-CS" dirty="0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ForwardNext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5126" name="Picture 6" descr="http://upload.wikimedia.org/wikipedia/commons/6/6f/%D0%9C%D0%B0%D0%BD%D0%B0%D1%81%D1%82%D0%B8%D1%80_%D0%9F%D0%BE%D0%BA%D0%B0%D1%98%D0%BD%D0%B8%D1%86%D0%B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325600" y="12790040"/>
            <a:ext cx="37619680" cy="24396997"/>
          </a:xfrm>
          <a:prstGeom prst="rect">
            <a:avLst/>
          </a:prstGeom>
          <a:noFill/>
        </p:spPr>
      </p:pic>
      <p:pic>
        <p:nvPicPr>
          <p:cNvPr id="5" name="Picture 2" descr="https://m.ak.fbcdn.net/sphotos-e.ak/hphotos-ak-xfp1/v/t1.0-9/10980737_567745126689381_4086158353576449012_n.jpg?oh=4aa1904933aa3cb8f3d88bcda09f1a36&amp;oe=55507593&amp;__gda__=1432700698_5d2f2382e6cbaf039b41c4e896e14c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429125"/>
            <a:ext cx="1885950" cy="2428875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6300192" y="5949280"/>
            <a:ext cx="1008112" cy="43204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A0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14847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Србија 1833</a:t>
            </a:r>
            <a:r>
              <a:rPr lang="sr-Cyrl-R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51723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FFFF00"/>
                </a:solidFill>
              </a:rPr>
              <a:t>КАРАЂОРЂЕВ  ГРОБ  у  РАДОВАЊСКОМ ЛУГУ</a:t>
            </a:r>
            <a:endParaRPr lang="sr-Latn-C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522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osdudovica3</dc:creator>
  <cp:lastModifiedBy>User</cp:lastModifiedBy>
  <cp:revision>82</cp:revision>
  <dcterms:created xsi:type="dcterms:W3CDTF">2011-03-22T21:15:21Z</dcterms:created>
  <dcterms:modified xsi:type="dcterms:W3CDTF">2016-09-11T09:47:04Z</dcterms:modified>
</cp:coreProperties>
</file>